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5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036CD-E781-4E32-9769-7A06D338DD5F}" type="datetimeFigureOut">
              <a:rPr lang="en-US" smtClean="0"/>
              <a:t>11/11/2023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31F47D-57B8-451E-82CE-2E1FAB7DAC04}" type="slidenum">
              <a:rPr lang="en-US" smtClean="0"/>
              <a:t>‹#›</a:t>
            </a:fld>
            <a:endParaRPr lang="en-US"/>
          </a:p>
        </p:txBody>
      </p:sp>
    </p:spTree>
    <p:extLst>
      <p:ext uri="{BB962C8B-B14F-4D97-AF65-F5344CB8AC3E}">
        <p14:creationId xmlns:p14="http://schemas.microsoft.com/office/powerpoint/2010/main" val="2958854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5EBDA7-69DA-47F5-8111-B3BE61D37815}" type="datetime1">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91300F5-EF00-4459-B72C-3E283210D33B}" type="slidenum">
              <a:rPr lang="en-US" smtClean="0"/>
              <a:t>‹#›</a:t>
            </a:fld>
            <a:endParaRPr lang="en-US"/>
          </a:p>
        </p:txBody>
      </p:sp>
    </p:spTree>
    <p:extLst>
      <p:ext uri="{BB962C8B-B14F-4D97-AF65-F5344CB8AC3E}">
        <p14:creationId xmlns:p14="http://schemas.microsoft.com/office/powerpoint/2010/main" val="200885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7D943-3007-4E2F-A8B4-D9F403656F9B}" type="datetime1">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393749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EAF81-066C-4168-8C02-58F86BE8F2E5}" type="datetime1">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1637898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8B5DE4-11D7-423D-8597-07945C8928DB}" type="datetime1">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189243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35FA0F3-4FF8-4D85-AC58-CB0956527051}" type="datetime1">
              <a:rPr lang="en-US" smtClean="0"/>
              <a:t>11/11/2023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91300F5-EF00-4459-B72C-3E283210D33B}" type="slidenum">
              <a:rPr lang="en-US" smtClean="0"/>
              <a:t>‹#›</a:t>
            </a:fld>
            <a:endParaRPr lang="en-US"/>
          </a:p>
        </p:txBody>
      </p:sp>
    </p:spTree>
    <p:extLst>
      <p:ext uri="{BB962C8B-B14F-4D97-AF65-F5344CB8AC3E}">
        <p14:creationId xmlns:p14="http://schemas.microsoft.com/office/powerpoint/2010/main" val="2262027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7B5270-8A16-4A36-A2F4-AE3DE7027A4F}" type="datetime1">
              <a:rPr lang="en-US" smtClean="0"/>
              <a:t>11/11/2023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1419555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B1FE7F-CD78-4441-9C53-CFE8466CDD72}" type="datetime1">
              <a:rPr lang="en-US" smtClean="0"/>
              <a:t>11/11/2023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88969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5D5F6C-E6B5-4AAD-9068-53DFF7DB06C6}" type="datetime1">
              <a:rPr lang="en-US" smtClean="0"/>
              <a:t>11/11/2023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267236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BC6C9-1C93-47FC-BC71-9428AAF25914}" type="datetime1">
              <a:rPr lang="en-US" smtClean="0"/>
              <a:t>11/11/2023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420127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389B9-3C67-41F0-B13E-9D9801454496}" type="datetime1">
              <a:rPr lang="en-US" smtClean="0"/>
              <a:t>11/11/2023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323746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0D34BD-290D-4EEE-9277-7B1FCB3AD68E}" type="datetime1">
              <a:rPr lang="en-US" smtClean="0"/>
              <a:t>11/11/2023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91300F5-EF00-4459-B72C-3E283210D33B}" type="slidenum">
              <a:rPr lang="en-US" smtClean="0"/>
              <a:t>‹#›</a:t>
            </a:fld>
            <a:endParaRPr lang="en-US"/>
          </a:p>
        </p:txBody>
      </p:sp>
    </p:spTree>
    <p:extLst>
      <p:ext uri="{BB962C8B-B14F-4D97-AF65-F5344CB8AC3E}">
        <p14:creationId xmlns:p14="http://schemas.microsoft.com/office/powerpoint/2010/main" val="1221960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95FC6DD-6883-4092-A95A-4AF56A0EAFC9}" type="datetime1">
              <a:rPr lang="en-US" smtClean="0"/>
              <a:t>11/11/2023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91300F5-EF00-4459-B72C-3E283210D33B}" type="slidenum">
              <a:rPr lang="en-US" smtClean="0"/>
              <a:t>‹#›</a:t>
            </a:fld>
            <a:endParaRPr lang="en-US"/>
          </a:p>
        </p:txBody>
      </p:sp>
    </p:spTree>
    <p:extLst>
      <p:ext uri="{BB962C8B-B14F-4D97-AF65-F5344CB8AC3E}">
        <p14:creationId xmlns:p14="http://schemas.microsoft.com/office/powerpoint/2010/main" val="1939303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jbyam.com/" TargetMode="External"/><Relationship Id="rId2" Type="http://schemas.openxmlformats.org/officeDocument/2006/relationships/hyperlink" Target="mailto:admin@jbyam.com"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68EA-F546-4AAA-8CCA-038AFDECB932}"/>
              </a:ext>
            </a:extLst>
          </p:cNvPr>
          <p:cNvSpPr>
            <a:spLocks noGrp="1"/>
          </p:cNvSpPr>
          <p:nvPr>
            <p:ph type="ctrTitle"/>
          </p:nvPr>
        </p:nvSpPr>
        <p:spPr/>
        <p:txBody>
          <a:bodyPr/>
          <a:lstStyle/>
          <a:p>
            <a:pPr algn="ctr"/>
            <a:r>
              <a:rPr lang="en-US" sz="7200" dirty="0"/>
              <a:t>Recent Judicial Decisions Affecting Uganda’s Banking Sector</a:t>
            </a:r>
          </a:p>
        </p:txBody>
      </p:sp>
      <p:sp>
        <p:nvSpPr>
          <p:cNvPr id="3" name="Subtitle 2">
            <a:extLst>
              <a:ext uri="{FF2B5EF4-FFF2-40B4-BE49-F238E27FC236}">
                <a16:creationId xmlns:a16="http://schemas.microsoft.com/office/drawing/2014/main" id="{02BD31E2-50A7-4867-A99E-F515CEF7FAD1}"/>
              </a:ext>
            </a:extLst>
          </p:cNvPr>
          <p:cNvSpPr>
            <a:spLocks noGrp="1"/>
          </p:cNvSpPr>
          <p:nvPr>
            <p:ph type="subTitle" idx="1"/>
          </p:nvPr>
        </p:nvSpPr>
        <p:spPr>
          <a:xfrm>
            <a:off x="1069848" y="4389120"/>
            <a:ext cx="9948672" cy="2130950"/>
          </a:xfrm>
        </p:spPr>
        <p:txBody>
          <a:bodyPr>
            <a:normAutofit fontScale="92500" lnSpcReduction="10000"/>
          </a:bodyPr>
          <a:lstStyle/>
          <a:p>
            <a:pPr algn="ctr"/>
            <a:endParaRPr lang="en-US" dirty="0"/>
          </a:p>
          <a:p>
            <a:pPr algn="ctr"/>
            <a:r>
              <a:rPr lang="en-US" b="1" dirty="0">
                <a:solidFill>
                  <a:schemeClr val="bg2">
                    <a:lumMod val="10000"/>
                  </a:schemeClr>
                </a:solidFill>
              </a:rPr>
              <a:t>BY </a:t>
            </a:r>
          </a:p>
          <a:p>
            <a:pPr algn="ctr"/>
            <a:r>
              <a:rPr lang="en-US" sz="3600" b="1" dirty="0">
                <a:solidFill>
                  <a:schemeClr val="bg2">
                    <a:lumMod val="10000"/>
                  </a:schemeClr>
                </a:solidFill>
                <a:latin typeface="Algerian" panose="04020705040A02060702" pitchFamily="82" charset="0"/>
              </a:rPr>
              <a:t>JUDE BYAMUKAMA</a:t>
            </a:r>
          </a:p>
          <a:p>
            <a:pPr algn="ctr"/>
            <a:r>
              <a:rPr lang="en-US" b="1" dirty="0">
                <a:solidFill>
                  <a:schemeClr val="bg2">
                    <a:lumMod val="10000"/>
                  </a:schemeClr>
                </a:solidFill>
              </a:rPr>
              <a:t>MANAGING PARTNER</a:t>
            </a:r>
          </a:p>
          <a:p>
            <a:pPr algn="ctr"/>
            <a:r>
              <a:rPr lang="en-US" b="1" dirty="0">
                <a:solidFill>
                  <a:schemeClr val="bg2">
                    <a:lumMod val="10000"/>
                  </a:schemeClr>
                </a:solidFill>
              </a:rPr>
              <a:t>JBYAMUKAMA &amp; CO. ADVOCATES</a:t>
            </a:r>
          </a:p>
        </p:txBody>
      </p:sp>
      <p:pic>
        <p:nvPicPr>
          <p:cNvPr id="10" name="Picture 9">
            <a:extLst>
              <a:ext uri="{FF2B5EF4-FFF2-40B4-BE49-F238E27FC236}">
                <a16:creationId xmlns:a16="http://schemas.microsoft.com/office/drawing/2014/main" id="{62B34949-2D23-458C-95FC-008FE4EFCE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1722" y="0"/>
            <a:ext cx="3220278" cy="795130"/>
          </a:xfrm>
          <a:prstGeom prst="rect">
            <a:avLst/>
          </a:prstGeom>
        </p:spPr>
      </p:pic>
    </p:spTree>
    <p:extLst>
      <p:ext uri="{BB962C8B-B14F-4D97-AF65-F5344CB8AC3E}">
        <p14:creationId xmlns:p14="http://schemas.microsoft.com/office/powerpoint/2010/main" val="2430798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A43C1B-0D81-4D5D-B566-03133F5127E2}"/>
              </a:ext>
            </a:extLst>
          </p:cNvPr>
          <p:cNvSpPr>
            <a:spLocks noGrp="1"/>
          </p:cNvSpPr>
          <p:nvPr>
            <p:ph idx="1"/>
          </p:nvPr>
        </p:nvSpPr>
        <p:spPr>
          <a:xfrm>
            <a:off x="1066800" y="1073657"/>
            <a:ext cx="10515600" cy="5393403"/>
          </a:xfrm>
        </p:spPr>
        <p:txBody>
          <a:bodyPr>
            <a:noAutofit/>
          </a:bodyPr>
          <a:lstStyle/>
          <a:p>
            <a:r>
              <a:rPr lang="en-GB" sz="2400" dirty="0">
                <a:effectLst/>
                <a:latin typeface="Trebuchet MS" panose="020B0603020202020204" pitchFamily="34" charset="0"/>
                <a:ea typeface="Calibri" panose="020F0502020204030204" pitchFamily="34" charset="0"/>
                <a:cs typeface="Times New Roman" panose="02020603050405020304" pitchFamily="18" charset="0"/>
              </a:rPr>
              <a:t>Firstly, the Court of Appeal has ruled that Service Level Agreements (SLAs) between banks and their external counsel governing remuneration in debt recovery cannot bind borrowers or third parties. In the context of this case, it was held that the bank’s external counsel could not recover 6% of the total debt recovered from the borrower in default as its legal fee. </a:t>
            </a:r>
          </a:p>
          <a:p>
            <a:r>
              <a:rPr lang="en-GB" sz="2400" dirty="0">
                <a:effectLst/>
                <a:latin typeface="Trebuchet MS" panose="020B0603020202020204" pitchFamily="34" charset="0"/>
                <a:ea typeface="Calibri" panose="020F0502020204030204" pitchFamily="34" charset="0"/>
                <a:cs typeface="Times New Roman" panose="02020603050405020304" pitchFamily="18" charset="0"/>
              </a:rPr>
              <a:t>Secondly, SLAs between the bank and external counsel are required to be prepared in compliance with </a:t>
            </a:r>
            <a:r>
              <a:rPr lang="en-GB" sz="2400" b="1" dirty="0">
                <a:latin typeface="Trebuchet MS" panose="020B0603020202020204" pitchFamily="34" charset="0"/>
              </a:rPr>
              <a:t>Sections 50 and 51 of the Advocates Act </a:t>
            </a:r>
            <a:r>
              <a:rPr lang="en-GB" sz="2400" dirty="0">
                <a:effectLst/>
                <a:latin typeface="Trebuchet MS" panose="020B0603020202020204" pitchFamily="34" charset="0"/>
                <a:ea typeface="Calibri" panose="020F0502020204030204" pitchFamily="34" charset="0"/>
                <a:cs typeface="Times New Roman" panose="02020603050405020304" pitchFamily="18" charset="0"/>
              </a:rPr>
              <a:t>and non compliance renders such Agreements illegal.</a:t>
            </a:r>
            <a:endParaRPr lang="en-US" sz="2400" dirty="0">
              <a:effectLst/>
              <a:latin typeface="Trebuchet MS" panose="020B0603020202020204" pitchFamily="34" charset="0"/>
              <a:ea typeface="Calibri" panose="020F0502020204030204" pitchFamily="34" charset="0"/>
              <a:cs typeface="Times New Roman" panose="02020603050405020304" pitchFamily="18" charset="0"/>
            </a:endParaRPr>
          </a:p>
          <a:p>
            <a:r>
              <a:rPr lang="en-GB" sz="2400" dirty="0">
                <a:effectLst/>
                <a:latin typeface="Trebuchet MS" panose="020B0603020202020204" pitchFamily="34" charset="0"/>
                <a:ea typeface="Calibri" panose="020F0502020204030204" pitchFamily="34" charset="0"/>
                <a:cs typeface="Times New Roman" panose="02020603050405020304" pitchFamily="18" charset="0"/>
              </a:rPr>
              <a:t>Thirdly, the extent to which the bank may debit the customer’s loan account for recovery expenses is limited and not entirely at the bank’s whims and wishes. Recovery expenses must be reasonable and fair otherwise a borrower whose securities have been realised may still have a right to an action to recover expenses unfairly debited from the recovery account.</a:t>
            </a:r>
            <a:endParaRPr lang="en-US" sz="2400"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134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45313F-35E1-423C-9EBA-F63124CB8E1A}"/>
              </a:ext>
            </a:extLst>
          </p:cNvPr>
          <p:cNvSpPr>
            <a:spLocks noGrp="1"/>
          </p:cNvSpPr>
          <p:nvPr>
            <p:ph idx="1"/>
          </p:nvPr>
        </p:nvSpPr>
        <p:spPr>
          <a:xfrm>
            <a:off x="1066800" y="1403604"/>
            <a:ext cx="10431294" cy="4413536"/>
          </a:xfrm>
        </p:spPr>
        <p:txBody>
          <a:bodyPr/>
          <a:lstStyle/>
          <a:p>
            <a:pPr marL="0" indent="0">
              <a:buNone/>
            </a:pPr>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Court of Appeal also upheld the High Court decision in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Crane Bank Ltd (In Receivership) vs Sudhir Ruparelia &amp; 2 others</a:t>
            </a:r>
            <a:r>
              <a:rPr lang="en-GB" sz="2800" u="sng" dirty="0">
                <a:effectLst/>
                <a:latin typeface="Trebuchet MS" panose="020B0603020202020204" pitchFamily="34" charset="0"/>
                <a:ea typeface="Calibri" panose="020F0502020204030204" pitchFamily="34" charset="0"/>
                <a:cs typeface="Times New Roman" panose="02020603050405020304" pitchFamily="18" charset="0"/>
              </a:rPr>
              <a:t>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that a bank in receivership can not institute suits and lacks the locus standi to do so. The decision emphasizes that a strict interpretation of the provisions of the </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FIA 2004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do not provide room for a bank under receivership to institute litigation. The Central Bank as statutory manager or a duly appointed liquidator have such powers to institute litigation in the name of such bank but the FIA did not envisage a Receiver having such powers.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69161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1B9A1-B354-4A07-A8E7-4DD5E1AD31CF}"/>
              </a:ext>
            </a:extLst>
          </p:cNvPr>
          <p:cNvSpPr>
            <a:spLocks noGrp="1"/>
          </p:cNvSpPr>
          <p:nvPr>
            <p:ph type="title"/>
          </p:nvPr>
        </p:nvSpPr>
        <p:spPr>
          <a:xfrm>
            <a:off x="1069848" y="309534"/>
            <a:ext cx="10058400" cy="1324714"/>
          </a:xfrm>
        </p:spPr>
        <p:txBody>
          <a:bodyPr/>
          <a:lstStyle/>
          <a:p>
            <a:pPr algn="ctr"/>
            <a:r>
              <a:rPr lang="en-GB" sz="4000" b="1" dirty="0">
                <a:solidFill>
                  <a:srgbClr val="C00000"/>
                </a:solidFill>
                <a:effectLst/>
                <a:latin typeface="Trebuchet MS" panose="020B0603020202020204" pitchFamily="34" charset="0"/>
                <a:ea typeface="Calibri" panose="020F0502020204030204" pitchFamily="34" charset="0"/>
                <a:cs typeface="Times New Roman" panose="02020603050405020304" pitchFamily="18" charset="0"/>
              </a:rPr>
              <a:t>Constitutional Court</a:t>
            </a:r>
            <a:endParaRPr lang="en-US" dirty="0">
              <a:solidFill>
                <a:srgbClr val="C00000"/>
              </a:solidFill>
            </a:endParaRPr>
          </a:p>
        </p:txBody>
      </p:sp>
      <p:sp>
        <p:nvSpPr>
          <p:cNvPr id="3" name="Content Placeholder 2">
            <a:extLst>
              <a:ext uri="{FF2B5EF4-FFF2-40B4-BE49-F238E27FC236}">
                <a16:creationId xmlns:a16="http://schemas.microsoft.com/office/drawing/2014/main" id="{78F427BD-8D8A-4D39-8E2D-B36B3CC6ECDF}"/>
              </a:ext>
            </a:extLst>
          </p:cNvPr>
          <p:cNvSpPr>
            <a:spLocks noGrp="1"/>
          </p:cNvSpPr>
          <p:nvPr>
            <p:ph idx="1"/>
          </p:nvPr>
        </p:nvSpPr>
        <p:spPr>
          <a:xfrm>
            <a:off x="1069848" y="1809346"/>
            <a:ext cx="10052304" cy="4280170"/>
          </a:xfrm>
        </p:spPr>
        <p:txBody>
          <a:bodyPr>
            <a:normAutofit fontScale="92500"/>
          </a:bodyPr>
          <a:lstStyle/>
          <a:p>
            <a:r>
              <a:rPr lang="en-GB" sz="3200" dirty="0">
                <a:effectLst/>
                <a:latin typeface="Trebuchet MS" panose="020B0603020202020204" pitchFamily="34" charset="0"/>
                <a:ea typeface="Calibri" panose="020F0502020204030204" pitchFamily="34" charset="0"/>
                <a:cs typeface="Times New Roman" panose="02020603050405020304" pitchFamily="18" charset="0"/>
              </a:rPr>
              <a:t>In a decision that must have been given considerable relief to banks, the Constitutional Court in </a:t>
            </a:r>
            <a:r>
              <a:rPr lang="en-GB" sz="3200" b="1" u="sng" dirty="0" err="1">
                <a:effectLst/>
                <a:latin typeface="Trebuchet MS" panose="020B0603020202020204" pitchFamily="34" charset="0"/>
                <a:ea typeface="Calibri" panose="020F0502020204030204" pitchFamily="34" charset="0"/>
                <a:cs typeface="Times New Roman" panose="02020603050405020304" pitchFamily="18" charset="0"/>
              </a:rPr>
              <a:t>Ferdsult</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 Engineering Services Ltd &amp; another vs the Attorney General &amp; Absa Bank Uganda Ltd, CP No.18 of 2021</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the Justices of the Court upheld the Constitutional validity of </a:t>
            </a: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Regulation 13(1) of the Mortgage Regulations No.2 of 2012</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The Regulation requires a deposit of 30% of the forced sale value of mortgaged property or outstanding amount in order to be able to postpone a sale by public auction.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62631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C1E53-5FBF-487A-A5DF-78091D4EBA21}"/>
              </a:ext>
            </a:extLst>
          </p:cNvPr>
          <p:cNvSpPr>
            <a:spLocks noGrp="1"/>
          </p:cNvSpPr>
          <p:nvPr>
            <p:ph idx="1"/>
          </p:nvPr>
        </p:nvSpPr>
        <p:spPr>
          <a:xfrm>
            <a:off x="1069847" y="1011677"/>
            <a:ext cx="10058595" cy="5160523"/>
          </a:xfrm>
        </p:spPr>
        <p:txBody>
          <a:bodyPr>
            <a:noAutofit/>
          </a:bodyPr>
          <a:lstStyle/>
          <a:p>
            <a:r>
              <a:rPr lang="en-GB" sz="2800" dirty="0">
                <a:effectLst/>
                <a:latin typeface="Trebuchet MS" panose="020B0603020202020204" pitchFamily="34" charset="0"/>
                <a:ea typeface="Calibri" panose="020F0502020204030204" pitchFamily="34" charset="0"/>
                <a:cs typeface="Times New Roman" panose="02020603050405020304" pitchFamily="18" charset="0"/>
              </a:rPr>
              <a:t>It should be recalled that in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CACA 54 of 2016 </a:t>
            </a:r>
            <a:r>
              <a:rPr lang="en-GB" sz="2800" b="1" u="sng" dirty="0" err="1">
                <a:effectLst/>
                <a:latin typeface="Trebuchet MS" panose="020B0603020202020204" pitchFamily="34" charset="0"/>
                <a:ea typeface="Calibri" panose="020F0502020204030204" pitchFamily="34" charset="0"/>
                <a:cs typeface="Times New Roman" panose="02020603050405020304" pitchFamily="18" charset="0"/>
              </a:rPr>
              <a:t>Ganafa</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Peter </a:t>
            </a:r>
            <a:r>
              <a:rPr lang="en-GB" sz="2800" b="1" u="sng" dirty="0" err="1">
                <a:effectLst/>
                <a:latin typeface="Trebuchet MS" panose="020B0603020202020204" pitchFamily="34" charset="0"/>
                <a:ea typeface="Calibri" panose="020F0502020204030204" pitchFamily="34" charset="0"/>
                <a:cs typeface="Times New Roman" panose="02020603050405020304" pitchFamily="18" charset="0"/>
              </a:rPr>
              <a:t>Kisawuzi</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vs DFCU Bank Ltd</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the Court of Appeal ruled that an order of temporary injunction stopping an intended sale of mortgaged property cannot be granted to an applicant in breach of Regulation 13. </a:t>
            </a:r>
          </a:p>
          <a:p>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Court approved of the reasoning of </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Mubiru J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in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Housing Finance Bank Limited vs Silk Events Limited &amp; </a:t>
            </a:r>
            <a:r>
              <a:rPr lang="en-GB" sz="2800" b="1" u="sng" dirty="0" err="1">
                <a:effectLst/>
                <a:latin typeface="Trebuchet MS" panose="020B0603020202020204" pitchFamily="34" charset="0"/>
                <a:ea typeface="Calibri" panose="020F0502020204030204" pitchFamily="34" charset="0"/>
                <a:cs typeface="Times New Roman" panose="02020603050405020304" pitchFamily="18" charset="0"/>
              </a:rPr>
              <a:t>anor</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Civil Appeal No.300 of 2021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that the Regulation in issue strikes a balance between the competing desire by the mortgagee to realise the security upon default and the mortgagor’s desire to have his/her day in court on questions of legality of the process.</a:t>
            </a:r>
            <a:endParaRPr lang="en-US" sz="2800" dirty="0"/>
          </a:p>
        </p:txBody>
      </p:sp>
    </p:spTree>
    <p:extLst>
      <p:ext uri="{BB962C8B-B14F-4D97-AF65-F5344CB8AC3E}">
        <p14:creationId xmlns:p14="http://schemas.microsoft.com/office/powerpoint/2010/main" val="1530748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B26743-F452-47D4-94A9-899D1DE571E7}"/>
              </a:ext>
            </a:extLst>
          </p:cNvPr>
          <p:cNvSpPr>
            <a:spLocks noGrp="1"/>
          </p:cNvSpPr>
          <p:nvPr>
            <p:ph idx="1"/>
          </p:nvPr>
        </p:nvSpPr>
        <p:spPr>
          <a:xfrm>
            <a:off x="1066800" y="914399"/>
            <a:ext cx="10178374" cy="5175115"/>
          </a:xfrm>
        </p:spPr>
        <p:txBody>
          <a:bodyPr>
            <a:noAutofit/>
          </a:bodyPr>
          <a:lstStyle/>
          <a:p>
            <a:r>
              <a:rPr lang="en-GB" sz="2800" dirty="0">
                <a:effectLst/>
                <a:latin typeface="Trebuchet MS" panose="020B0603020202020204" pitchFamily="34" charset="0"/>
                <a:ea typeface="Calibri" panose="020F0502020204030204" pitchFamily="34" charset="0"/>
                <a:cs typeface="Times New Roman" panose="02020603050405020304" pitchFamily="18" charset="0"/>
              </a:rPr>
              <a:t>In important reprieve for bankers and their customers, the Constitutional Court has ruled in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ABC Capital Bank (Ltd) and 30 others vs AG &amp; CG, URA, CP No.14 of 2018</a:t>
            </a:r>
            <a:r>
              <a:rPr lang="en-GB" sz="2800" u="sng" dirty="0">
                <a:effectLst/>
                <a:latin typeface="Trebuchet MS" panose="020B0603020202020204" pitchFamily="34" charset="0"/>
                <a:ea typeface="Calibri" panose="020F0502020204030204" pitchFamily="34" charset="0"/>
                <a:cs typeface="Times New Roman" panose="02020603050405020304" pitchFamily="18" charset="0"/>
              </a:rPr>
              <a:t>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that the tax payers’ constitutional right to privacy of their banking information cannot be violated even by the tax man.</a:t>
            </a:r>
          </a:p>
          <a:p>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Court </a:t>
            </a:r>
            <a:r>
              <a:rPr lang="en-US" sz="2800" dirty="0">
                <a:effectLst/>
                <a:latin typeface="Trebuchet MS" panose="020B0603020202020204" pitchFamily="34" charset="0"/>
                <a:ea typeface="Calibri" panose="020F0502020204030204" pitchFamily="34" charset="0"/>
                <a:cs typeface="Times New Roman" panose="02020603050405020304" pitchFamily="18" charset="0"/>
              </a:rPr>
              <a:t>held that the Commissioner General must always respect the right to privacy of the tax payers under </a:t>
            </a:r>
            <a:r>
              <a:rPr lang="en-US" sz="2800" b="1" dirty="0">
                <a:effectLst/>
                <a:latin typeface="Trebuchet MS" panose="020B0603020202020204" pitchFamily="34" charset="0"/>
                <a:ea typeface="Calibri" panose="020F0502020204030204" pitchFamily="34" charset="0"/>
                <a:cs typeface="Times New Roman" panose="02020603050405020304" pitchFamily="18" charset="0"/>
              </a:rPr>
              <a:t>Article 27 </a:t>
            </a:r>
            <a:r>
              <a:rPr lang="en-US" sz="2800" dirty="0">
                <a:effectLst/>
                <a:latin typeface="Trebuchet MS" panose="020B0603020202020204" pitchFamily="34" charset="0"/>
                <a:ea typeface="Calibri" panose="020F0502020204030204" pitchFamily="34" charset="0"/>
                <a:cs typeface="Times New Roman" panose="02020603050405020304" pitchFamily="18" charset="0"/>
              </a:rPr>
              <a:t>while exercising powers under </a:t>
            </a:r>
            <a:r>
              <a:rPr lang="en-US" sz="2800" b="1" dirty="0">
                <a:effectLst/>
                <a:latin typeface="Trebuchet MS" panose="020B0603020202020204" pitchFamily="34" charset="0"/>
                <a:ea typeface="Calibri" panose="020F0502020204030204" pitchFamily="34" charset="0"/>
                <a:cs typeface="Times New Roman" panose="02020603050405020304" pitchFamily="18" charset="0"/>
              </a:rPr>
              <a:t>Sections 41 and 42 of the Tax Procedure Code Act</a:t>
            </a:r>
            <a:r>
              <a:rPr lang="en-US" sz="2800" dirty="0">
                <a:effectLst/>
                <a:latin typeface="Trebuchet MS" panose="020B0603020202020204" pitchFamily="34" charset="0"/>
                <a:ea typeface="Calibri" panose="020F0502020204030204" pitchFamily="34" charset="0"/>
                <a:cs typeface="Times New Roman" panose="02020603050405020304" pitchFamily="18" charset="0"/>
              </a:rPr>
              <a:t>. However, the said provisions were held to be valid subject to the proviso that the powers therein should be exercised pursuant to an investigation in a tax matter based on reasonable grounds or probable cause to avoid offending the right to privacy.</a:t>
            </a:r>
            <a:endParaRPr lang="en-US" sz="2800" dirty="0"/>
          </a:p>
        </p:txBody>
      </p:sp>
    </p:spTree>
    <p:extLst>
      <p:ext uri="{BB962C8B-B14F-4D97-AF65-F5344CB8AC3E}">
        <p14:creationId xmlns:p14="http://schemas.microsoft.com/office/powerpoint/2010/main" val="1577232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6D615-087F-410A-B9F5-DAEF592D2053}"/>
              </a:ext>
            </a:extLst>
          </p:cNvPr>
          <p:cNvSpPr>
            <a:spLocks noGrp="1"/>
          </p:cNvSpPr>
          <p:nvPr>
            <p:ph type="title"/>
          </p:nvPr>
        </p:nvSpPr>
        <p:spPr>
          <a:xfrm>
            <a:off x="1063752" y="63813"/>
            <a:ext cx="10058400" cy="1062622"/>
          </a:xfrm>
        </p:spPr>
        <p:txBody>
          <a:bodyPr>
            <a:normAutofit/>
          </a:bodyPr>
          <a:lstStyle/>
          <a:p>
            <a:pPr algn="ctr"/>
            <a:r>
              <a:rPr lang="en-US" sz="4000" dirty="0">
                <a:solidFill>
                  <a:schemeClr val="accent2"/>
                </a:solidFill>
              </a:rPr>
              <a:t>Constitutional CHALLENGES</a:t>
            </a:r>
          </a:p>
        </p:txBody>
      </p:sp>
      <p:sp>
        <p:nvSpPr>
          <p:cNvPr id="3" name="Content Placeholder 2">
            <a:extLst>
              <a:ext uri="{FF2B5EF4-FFF2-40B4-BE49-F238E27FC236}">
                <a16:creationId xmlns:a16="http://schemas.microsoft.com/office/drawing/2014/main" id="{049B5154-DEF8-4CA8-B342-433C980C907A}"/>
              </a:ext>
            </a:extLst>
          </p:cNvPr>
          <p:cNvSpPr>
            <a:spLocks noGrp="1"/>
          </p:cNvSpPr>
          <p:nvPr>
            <p:ph idx="1"/>
          </p:nvPr>
        </p:nvSpPr>
        <p:spPr>
          <a:xfrm>
            <a:off x="1063752" y="1311965"/>
            <a:ext cx="10058400" cy="5061403"/>
          </a:xfrm>
        </p:spPr>
        <p:txBody>
          <a:bodyPr>
            <a:normAutofit fontScale="77500" lnSpcReduction="20000"/>
          </a:bodyPr>
          <a:lstStyle/>
          <a:p>
            <a:pPr>
              <a:lnSpc>
                <a:spcPct val="120000"/>
              </a:lnSpc>
            </a:pPr>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manner in which the central bank, Bank of Uganda, has handled closure of commercial banks continues to generate disputes and complaints. The provisions in the Financial Institutions Act 2004 under which the central bank appears to exercise powers to place banks in receiverships were subject of a constitutional challenge.</a:t>
            </a:r>
          </a:p>
          <a:p>
            <a:pPr>
              <a:lnSpc>
                <a:spcPct val="120000"/>
              </a:lnSpc>
            </a:pPr>
            <a:r>
              <a:rPr lang="en-GB" sz="2800" dirty="0">
                <a:effectLst/>
                <a:latin typeface="Trebuchet MS" panose="020B0603020202020204" pitchFamily="34" charset="0"/>
                <a:ea typeface="Calibri" panose="020F0502020204030204" pitchFamily="34" charset="0"/>
                <a:cs typeface="Times New Roman" panose="02020603050405020304" pitchFamily="18" charset="0"/>
              </a:rPr>
              <a:t>In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Humphrey </a:t>
            </a:r>
            <a:r>
              <a:rPr lang="en-GB" sz="2800" b="1" u="sng" dirty="0" err="1">
                <a:effectLst/>
                <a:latin typeface="Trebuchet MS" panose="020B0603020202020204" pitchFamily="34" charset="0"/>
                <a:ea typeface="Calibri" panose="020F0502020204030204" pitchFamily="34" charset="0"/>
                <a:cs typeface="Times New Roman" panose="02020603050405020304" pitchFamily="18" charset="0"/>
              </a:rPr>
              <a:t>Nzeyi</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vs Bank of Uganda &amp; Attorney General, CP 44 of 2012 decided on 4</a:t>
            </a:r>
            <a:r>
              <a:rPr lang="en-GB" sz="2800" b="1" u="sng" baseline="30000" dirty="0">
                <a:effectLst/>
                <a:latin typeface="Trebuchet MS" panose="020B0603020202020204" pitchFamily="34" charset="0"/>
                <a:ea typeface="Calibri" panose="020F0502020204030204" pitchFamily="34" charset="0"/>
                <a:cs typeface="Times New Roman" panose="02020603050405020304" pitchFamily="18" charset="0"/>
              </a:rPr>
              <a:t>th</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November 2020</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the Constitutional Court justices, with a 4-1 majority, ruled that the provisions of the FIA do not offend the constitution albeit subject to the proviso that there may be a scenario where the process and manner of winding up a bank may be done unconstitutionally.</a:t>
            </a:r>
          </a:p>
          <a:p>
            <a:pPr>
              <a:lnSpc>
                <a:spcPct val="120000"/>
              </a:lnSpc>
            </a:pPr>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Court equally ruled that there may be situations where the regulator may have to act quickly to avert a systemic failure in the financial system or give confidence to the banking public.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55606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1E936-36DC-4D25-8EBE-59A41E93F5B1}"/>
              </a:ext>
            </a:extLst>
          </p:cNvPr>
          <p:cNvSpPr>
            <a:spLocks noGrp="1"/>
          </p:cNvSpPr>
          <p:nvPr>
            <p:ph type="title"/>
          </p:nvPr>
        </p:nvSpPr>
        <p:spPr>
          <a:xfrm>
            <a:off x="1069848" y="484632"/>
            <a:ext cx="10055352" cy="1436933"/>
          </a:xfrm>
        </p:spPr>
        <p:txBody>
          <a:bodyPr>
            <a:normAutofit/>
          </a:bodyPr>
          <a:lstStyle/>
          <a:p>
            <a:pPr algn="ctr"/>
            <a:r>
              <a:rPr lang="en-GB" sz="2800" b="1" u="sng" dirty="0">
                <a:solidFill>
                  <a:schemeClr val="accent2"/>
                </a:solidFill>
                <a:effectLst/>
                <a:latin typeface="Trebuchet MS" panose="020B0603020202020204" pitchFamily="34" charset="0"/>
                <a:ea typeface="Calibri" panose="020F0502020204030204" pitchFamily="34" charset="0"/>
                <a:cs typeface="Times New Roman" panose="02020603050405020304" pitchFamily="18" charset="0"/>
              </a:rPr>
              <a:t>The Supreme Court saves syndicated lending involving foreign banks</a:t>
            </a:r>
            <a:endParaRPr lang="en-US" sz="2800" dirty="0">
              <a:solidFill>
                <a:schemeClr val="accent2"/>
              </a:solidFill>
            </a:endParaRPr>
          </a:p>
        </p:txBody>
      </p:sp>
      <p:sp>
        <p:nvSpPr>
          <p:cNvPr id="3" name="Content Placeholder 2">
            <a:extLst>
              <a:ext uri="{FF2B5EF4-FFF2-40B4-BE49-F238E27FC236}">
                <a16:creationId xmlns:a16="http://schemas.microsoft.com/office/drawing/2014/main" id="{0A66C281-4C6C-4923-9CEF-4415AD8BFFD2}"/>
              </a:ext>
            </a:extLst>
          </p:cNvPr>
          <p:cNvSpPr>
            <a:spLocks noGrp="1"/>
          </p:cNvSpPr>
          <p:nvPr>
            <p:ph idx="1"/>
          </p:nvPr>
        </p:nvSpPr>
        <p:spPr>
          <a:xfrm>
            <a:off x="1066800" y="1921565"/>
            <a:ext cx="10256196" cy="4615421"/>
          </a:xfrm>
        </p:spPr>
        <p:txBody>
          <a:bodyPr>
            <a:noAutofit/>
          </a:bodyPr>
          <a:lstStyle/>
          <a:p>
            <a:r>
              <a:rPr lang="en-GB" dirty="0">
                <a:effectLst/>
                <a:latin typeface="Trebuchet MS" panose="020B0603020202020204" pitchFamily="34" charset="0"/>
                <a:ea typeface="Calibri" panose="020F0502020204030204" pitchFamily="34" charset="0"/>
                <a:cs typeface="Times New Roman" panose="02020603050405020304" pitchFamily="18" charset="0"/>
              </a:rPr>
              <a:t>The Supreme Court’s most important decision for the banking sector was no doubt </a:t>
            </a:r>
            <a:r>
              <a:rPr lang="en-GB" b="1" u="sng" dirty="0">
                <a:effectLst/>
                <a:latin typeface="Trebuchet MS" panose="020B0603020202020204" pitchFamily="34" charset="0"/>
                <a:ea typeface="Calibri" panose="020F0502020204030204" pitchFamily="34" charset="0"/>
                <a:cs typeface="Times New Roman" panose="02020603050405020304" pitchFamily="18" charset="0"/>
              </a:rPr>
              <a:t>Ham Enterprises Ltd &amp; 2 Others vs Diamond Trust Bank (U) Ltd and Diamond Trust Bank (K) Ltd, SCCA 13 of 2021</a:t>
            </a:r>
            <a:r>
              <a:rPr lang="en-GB" dirty="0">
                <a:effectLst/>
                <a:latin typeface="Trebuchet MS" panose="020B0603020202020204" pitchFamily="34" charset="0"/>
                <a:ea typeface="Calibri" panose="020F0502020204030204" pitchFamily="34" charset="0"/>
                <a:cs typeface="Times New Roman" panose="02020603050405020304" pitchFamily="18" charset="0"/>
              </a:rPr>
              <a:t>. The Justices of the Supreme Court unanimously ruled that syndicated lending which involves foreign banks does not contravene the Financial Institutions Act 2004.</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effectLst/>
                <a:latin typeface="Trebuchet MS" panose="020B0603020202020204" pitchFamily="34" charset="0"/>
                <a:ea typeface="Calibri" panose="020F0502020204030204" pitchFamily="34" charset="0"/>
                <a:cs typeface="Times New Roman" panose="02020603050405020304" pitchFamily="18" charset="0"/>
              </a:rPr>
              <a:t>In a highly anticipated decision, the Supreme Court ruled on Tuesday 14</a:t>
            </a:r>
            <a:r>
              <a:rPr lang="en-GB" baseline="30000" dirty="0">
                <a:effectLst/>
                <a:latin typeface="Trebuchet MS" panose="020B0603020202020204" pitchFamily="34" charset="0"/>
                <a:ea typeface="Calibri" panose="020F0502020204030204" pitchFamily="34" charset="0"/>
                <a:cs typeface="Times New Roman" panose="02020603050405020304" pitchFamily="18" charset="0"/>
              </a:rPr>
              <a:t>th</a:t>
            </a:r>
            <a:r>
              <a:rPr lang="en-GB" dirty="0">
                <a:effectLst/>
                <a:latin typeface="Trebuchet MS" panose="020B0603020202020204" pitchFamily="34" charset="0"/>
                <a:ea typeface="Calibri" panose="020F0502020204030204" pitchFamily="34" charset="0"/>
                <a:cs typeface="Times New Roman" panose="02020603050405020304" pitchFamily="18" charset="0"/>
              </a:rPr>
              <a:t> June 2023 that a syndicated loan facility arranged between a local bank Diamond Trust Bank Uganda Limited and a foreign bank for benefit of  Ugandan borrowers, Ham Enterprises Ltd &amp; Kiggs International (U) Ltd was lawful and does not contravene the Financial Institutions Act 2004.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effectLst/>
                <a:latin typeface="Trebuchet MS" panose="020B0603020202020204" pitchFamily="34" charset="0"/>
                <a:ea typeface="Calibri" panose="020F0502020204030204" pitchFamily="34" charset="0"/>
                <a:cs typeface="Times New Roman" panose="02020603050405020304" pitchFamily="18" charset="0"/>
              </a:rPr>
              <a:t>Additionally, the court ruled that no legal provision forbids foreign financial institutions from extending credit facilities to any financial institution or person in Uganda. As a consequence, the apex court affirmed the decision of the Court of Appeal that overturned a high court judgment that had found that such syndicated facility offended the Financial Institutions Act 2004.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460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7558C5-55B4-473F-A3E0-866AF7D4C78A}"/>
              </a:ext>
            </a:extLst>
          </p:cNvPr>
          <p:cNvSpPr>
            <a:spLocks noGrp="1"/>
          </p:cNvSpPr>
          <p:nvPr>
            <p:ph idx="1"/>
          </p:nvPr>
        </p:nvSpPr>
        <p:spPr>
          <a:xfrm>
            <a:off x="719847" y="1089498"/>
            <a:ext cx="10408401" cy="5082702"/>
          </a:xfrm>
        </p:spPr>
        <p:txBody>
          <a:bodyPr>
            <a:normAutofit lnSpcReduction="10000"/>
          </a:bodyPr>
          <a:lstStyle/>
          <a:p>
            <a:r>
              <a:rPr lang="en-GB" sz="3200" dirty="0">
                <a:effectLst/>
                <a:latin typeface="Trebuchet MS" panose="020B0603020202020204" pitchFamily="34" charset="0"/>
                <a:ea typeface="Calibri" panose="020F0502020204030204" pitchFamily="34" charset="0"/>
                <a:cs typeface="Times New Roman" panose="02020603050405020304" pitchFamily="18" charset="0"/>
              </a:rPr>
              <a:t>The Supreme Court also recently ruled in </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Formula Feeds &amp; 3 Others vs KCB, SCCA 13 of 2020 </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that personal guarantees of directors of a borrower are directly enforceable even where the rest of the security documentation, specifically a mortgage deed, is found to be invalid and unenforceable. </a:t>
            </a:r>
          </a:p>
          <a:p>
            <a:pPr marL="0" indent="0">
              <a:buNone/>
            </a:pPr>
            <a:endParaRPr lang="en-GB" sz="3200" dirty="0">
              <a:latin typeface="Trebuchet MS" panose="020B0603020202020204" pitchFamily="34" charset="0"/>
              <a:ea typeface="Calibri" panose="020F0502020204030204" pitchFamily="34" charset="0"/>
              <a:cs typeface="Times New Roman" panose="02020603050405020304" pitchFamily="18" charset="0"/>
            </a:endParaRPr>
          </a:p>
          <a:p>
            <a:pPr marL="0" indent="0">
              <a:buNone/>
            </a:pPr>
            <a:r>
              <a:rPr lang="en-GB" sz="3200" dirty="0">
                <a:effectLst/>
                <a:latin typeface="Trebuchet MS" panose="020B0603020202020204" pitchFamily="34" charset="0"/>
                <a:ea typeface="Calibri" panose="020F0502020204030204" pitchFamily="34" charset="0"/>
                <a:cs typeface="Times New Roman" panose="02020603050405020304" pitchFamily="18" charset="0"/>
              </a:rPr>
              <a:t>The borrower’s argument that illegalities surrounding the mortgage deed affected the root of the entire loan documentation and personal guarantees of directors was rejected by the supreme court and the lower courts as well.</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19856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D60C-CB88-4B44-B231-A528D8D608EE}"/>
              </a:ext>
            </a:extLst>
          </p:cNvPr>
          <p:cNvSpPr>
            <a:spLocks noGrp="1"/>
          </p:cNvSpPr>
          <p:nvPr>
            <p:ph type="title"/>
          </p:nvPr>
        </p:nvSpPr>
        <p:spPr>
          <a:xfrm>
            <a:off x="1069848" y="484632"/>
            <a:ext cx="10058400" cy="1436933"/>
          </a:xfrm>
        </p:spPr>
        <p:txBody>
          <a:bodyPr>
            <a:normAutofit/>
          </a:bodyPr>
          <a:lstStyle/>
          <a:p>
            <a:pPr algn="ctr"/>
            <a:r>
              <a:rPr lang="en-GB" b="1" u="sng" dirty="0">
                <a:solidFill>
                  <a:schemeClr val="accent2"/>
                </a:solidFill>
                <a:effectLst/>
                <a:latin typeface="Trebuchet MS" panose="020B0603020202020204" pitchFamily="34" charset="0"/>
                <a:ea typeface="Calibri" panose="020F0502020204030204" pitchFamily="34" charset="0"/>
                <a:cs typeface="Times New Roman" panose="02020603050405020304" pitchFamily="18" charset="0"/>
              </a:rPr>
              <a:t>CONCLUSION</a:t>
            </a:r>
            <a:endParaRPr lang="en-US" dirty="0">
              <a:solidFill>
                <a:schemeClr val="accent2"/>
              </a:solidFill>
            </a:endParaRPr>
          </a:p>
        </p:txBody>
      </p:sp>
      <p:sp>
        <p:nvSpPr>
          <p:cNvPr id="3" name="Content Placeholder 2">
            <a:extLst>
              <a:ext uri="{FF2B5EF4-FFF2-40B4-BE49-F238E27FC236}">
                <a16:creationId xmlns:a16="http://schemas.microsoft.com/office/drawing/2014/main" id="{8E6E42F0-5317-499E-91AD-5AED3A5CF9E1}"/>
              </a:ext>
            </a:extLst>
          </p:cNvPr>
          <p:cNvSpPr>
            <a:spLocks noGrp="1"/>
          </p:cNvSpPr>
          <p:nvPr>
            <p:ph idx="1"/>
          </p:nvPr>
        </p:nvSpPr>
        <p:spPr/>
        <p:txBody>
          <a:bodyPr>
            <a:normAutofit fontScale="92500" lnSpcReduction="20000"/>
          </a:bodyPr>
          <a:lstStyle/>
          <a:p>
            <a:pPr marL="0" indent="0">
              <a:buNone/>
            </a:pP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As is evident, the bankers have reason to smile: the emerging jurisprudence is quite favourable to the banking sector especially in terms of protecting creditor’s rights of recovery against borrowers. </a:t>
            </a:r>
          </a:p>
          <a:p>
            <a:pPr marL="0" indent="0">
              <a:buNone/>
            </a:pPr>
            <a:endParaRPr lang="en-GB" sz="3200" b="1" dirty="0">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Borrowers have reason to worry; prevailing against banks in the courts of law is quite a tall order. The courts appear to have quite a high threshold for ruling against alleged or perceived predatory behaviour of banks. </a:t>
            </a: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18556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2ACE2-F1BF-4331-8B07-F64262B0C2EB}"/>
              </a:ext>
            </a:extLst>
          </p:cNvPr>
          <p:cNvSpPr>
            <a:spLocks noGrp="1"/>
          </p:cNvSpPr>
          <p:nvPr>
            <p:ph type="title"/>
          </p:nvPr>
        </p:nvSpPr>
        <p:spPr>
          <a:xfrm>
            <a:off x="1189118" y="1505050"/>
            <a:ext cx="10058400" cy="1370672"/>
          </a:xfrm>
        </p:spPr>
        <p:txBody>
          <a:bodyPr/>
          <a:lstStyle/>
          <a:p>
            <a:pPr algn="ctr"/>
            <a:r>
              <a:rPr lang="en-US" dirty="0"/>
              <a:t>Acknowledgement</a:t>
            </a:r>
          </a:p>
        </p:txBody>
      </p:sp>
      <p:sp>
        <p:nvSpPr>
          <p:cNvPr id="3" name="Content Placeholder 2">
            <a:extLst>
              <a:ext uri="{FF2B5EF4-FFF2-40B4-BE49-F238E27FC236}">
                <a16:creationId xmlns:a16="http://schemas.microsoft.com/office/drawing/2014/main" id="{6EEC0078-4BC6-4BCB-AAC6-48214C79FD17}"/>
              </a:ext>
            </a:extLst>
          </p:cNvPr>
          <p:cNvSpPr>
            <a:spLocks noGrp="1"/>
          </p:cNvSpPr>
          <p:nvPr>
            <p:ph idx="1"/>
          </p:nvPr>
        </p:nvSpPr>
        <p:spPr>
          <a:xfrm>
            <a:off x="1189118" y="2190386"/>
            <a:ext cx="10058400" cy="4316896"/>
          </a:xfrm>
        </p:spPr>
        <p:txBody>
          <a:bodyPr>
            <a:normAutofit/>
          </a:bodyPr>
          <a:lstStyle/>
          <a:p>
            <a:pPr marL="0" indent="0">
              <a:buNone/>
            </a:pPr>
            <a:endParaRPr lang="en-GB" sz="2400" dirty="0">
              <a:effectLst/>
              <a:latin typeface="Berlin Sans FB Demi" panose="020E0802020502020306" pitchFamily="34" charset="0"/>
              <a:ea typeface="Calibri" panose="020F0502020204030204" pitchFamily="34" charset="0"/>
              <a:cs typeface="Times New Roman" panose="02020603050405020304" pitchFamily="18" charset="0"/>
            </a:endParaRPr>
          </a:p>
          <a:p>
            <a:pPr marL="0" indent="0">
              <a:buNone/>
            </a:pPr>
            <a:endParaRPr lang="en-GB" sz="2400" dirty="0">
              <a:latin typeface="Berlin Sans FB Demi" panose="020E0802020502020306" pitchFamily="34" charset="0"/>
              <a:ea typeface="Calibri" panose="020F0502020204030204" pitchFamily="34" charset="0"/>
              <a:cs typeface="Times New Roman" panose="02020603050405020304" pitchFamily="18" charset="0"/>
            </a:endParaRPr>
          </a:p>
          <a:p>
            <a:pPr marL="0" indent="0" algn="ctr">
              <a:buNone/>
            </a:pPr>
            <a:r>
              <a:rPr lang="en-GB" sz="2400" dirty="0">
                <a:effectLst/>
                <a:latin typeface="Berlin Sans FB Demi" panose="020E0802020502020306" pitchFamily="34" charset="0"/>
                <a:ea typeface="Calibri" panose="020F0502020204030204" pitchFamily="34" charset="0"/>
                <a:cs typeface="Times New Roman" panose="02020603050405020304" pitchFamily="18" charset="0"/>
              </a:rPr>
              <a:t>I acknowledge the input of </a:t>
            </a:r>
            <a:r>
              <a:rPr lang="en-GB" sz="2400" dirty="0">
                <a:latin typeface="Berlin Sans FB Demi" panose="020E0802020502020306" pitchFamily="34" charset="0"/>
                <a:ea typeface="Calibri" panose="020F0502020204030204" pitchFamily="34" charset="0"/>
                <a:cs typeface="Times New Roman" panose="02020603050405020304" pitchFamily="18" charset="0"/>
              </a:rPr>
              <a:t>A</a:t>
            </a:r>
            <a:r>
              <a:rPr lang="en-GB" sz="2400" dirty="0">
                <a:effectLst/>
                <a:latin typeface="Berlin Sans FB Demi" panose="020E0802020502020306" pitchFamily="34" charset="0"/>
                <a:ea typeface="Calibri" panose="020F0502020204030204" pitchFamily="34" charset="0"/>
                <a:cs typeface="Times New Roman" panose="02020603050405020304" pitchFamily="18" charset="0"/>
              </a:rPr>
              <a:t>ssociates at JByamukama &amp; Co. Advocates; Philip Mwesiga, Patience Babiwemba, Prishia Noowe and Blaise Rugamba in the preparation of this presentation.</a:t>
            </a:r>
            <a:endParaRPr lang="en-US" sz="2400" dirty="0">
              <a:latin typeface="Berlin Sans FB Demi" panose="020E0802020502020306" pitchFamily="34" charset="0"/>
            </a:endParaRPr>
          </a:p>
        </p:txBody>
      </p:sp>
      <p:pic>
        <p:nvPicPr>
          <p:cNvPr id="6" name="Picture 5">
            <a:extLst>
              <a:ext uri="{FF2B5EF4-FFF2-40B4-BE49-F238E27FC236}">
                <a16:creationId xmlns:a16="http://schemas.microsoft.com/office/drawing/2014/main" id="{D366E4E8-4F29-425A-8393-274E840C8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6485" y="4452134"/>
            <a:ext cx="3121152" cy="710184"/>
          </a:xfrm>
          <a:prstGeom prst="rect">
            <a:avLst/>
          </a:prstGeom>
        </p:spPr>
      </p:pic>
    </p:spTree>
    <p:extLst>
      <p:ext uri="{BB962C8B-B14F-4D97-AF65-F5344CB8AC3E}">
        <p14:creationId xmlns:p14="http://schemas.microsoft.com/office/powerpoint/2010/main" val="374989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B774C-C869-45BB-B420-DE61F5ABB976}"/>
              </a:ext>
            </a:extLst>
          </p:cNvPr>
          <p:cNvSpPr>
            <a:spLocks noGrp="1"/>
          </p:cNvSpPr>
          <p:nvPr>
            <p:ph type="title"/>
          </p:nvPr>
        </p:nvSpPr>
        <p:spPr>
          <a:xfrm>
            <a:off x="1066800" y="367900"/>
            <a:ext cx="10058400" cy="1383079"/>
          </a:xfrm>
        </p:spPr>
        <p:txBody>
          <a:bodyPr/>
          <a:lstStyle/>
          <a:p>
            <a:pPr algn="ctr"/>
            <a:r>
              <a:rPr lang="en-US" dirty="0"/>
              <a:t>BAckGROUND</a:t>
            </a:r>
          </a:p>
        </p:txBody>
      </p:sp>
      <p:sp>
        <p:nvSpPr>
          <p:cNvPr id="3" name="Content Placeholder 2">
            <a:extLst>
              <a:ext uri="{FF2B5EF4-FFF2-40B4-BE49-F238E27FC236}">
                <a16:creationId xmlns:a16="http://schemas.microsoft.com/office/drawing/2014/main" id="{19BC2636-A3B3-4C9E-ADA2-3BF59F2CEFC8}"/>
              </a:ext>
            </a:extLst>
          </p:cNvPr>
          <p:cNvSpPr>
            <a:spLocks noGrp="1"/>
          </p:cNvSpPr>
          <p:nvPr>
            <p:ph idx="1"/>
          </p:nvPr>
        </p:nvSpPr>
        <p:spPr>
          <a:xfrm>
            <a:off x="758757" y="1750979"/>
            <a:ext cx="10661515" cy="4521805"/>
          </a:xfrm>
        </p:spPr>
        <p:txBody>
          <a:bodyPr/>
          <a:lstStyle/>
          <a:p>
            <a:pPr marL="342900" indent="-342900" algn="just">
              <a:buAutoNum type="arabicPeriod"/>
            </a:pPr>
            <a:r>
              <a:rPr lang="en-GB" sz="2400" b="1" dirty="0">
                <a:effectLst/>
                <a:latin typeface="Trebuchet MS" panose="020B0603020202020204" pitchFamily="34" charset="0"/>
                <a:ea typeface="Calibri" panose="020F0502020204030204" pitchFamily="34" charset="0"/>
                <a:cs typeface="Times New Roman" panose="02020603050405020304" pitchFamily="18" charset="0"/>
              </a:rPr>
              <a:t>The Courts of Law have delivered important decisions touching conduct of banking business, mortgagees’ rights, lenders’ recovery rights, rights of bank customers and digital fraud in the banking sector. These decisions are a “must read” to appreciate the state of litigation involving banks irrespective of whether Counsel acts for banks or borrowers.</a:t>
            </a:r>
          </a:p>
          <a:p>
            <a:pPr marL="342900" indent="-342900" algn="just">
              <a:buFont typeface="Wingdings" pitchFamily="2" charset="2"/>
              <a:buAutoNum type="arabicPeriod"/>
            </a:pPr>
            <a:r>
              <a:rPr lang="en-GB" sz="2400" b="1" dirty="0">
                <a:effectLst/>
                <a:latin typeface="Trebuchet MS" panose="020B0603020202020204" pitchFamily="34" charset="0"/>
                <a:ea typeface="Calibri" panose="020F0502020204030204" pitchFamily="34" charset="0"/>
                <a:cs typeface="Times New Roman" panose="02020603050405020304" pitchFamily="18" charset="0"/>
              </a:rPr>
              <a:t>We will look at critical decisions from the High Court, Court of Appeal, Constitutional Court and lastly the Supreme Court. </a:t>
            </a:r>
          </a:p>
          <a:p>
            <a:pPr marL="0" indent="0" algn="just">
              <a:buNone/>
            </a:pPr>
            <a:r>
              <a:rPr lang="en-GB" sz="2400" b="1" u="sng" dirty="0">
                <a:effectLst/>
                <a:latin typeface="Trebuchet MS" panose="020B0603020202020204" pitchFamily="34" charset="0"/>
                <a:ea typeface="Calibri" panose="020F0502020204030204" pitchFamily="34" charset="0"/>
                <a:cs typeface="Times New Roman" panose="02020603050405020304" pitchFamily="18" charset="0"/>
              </a:rPr>
              <a:t>A quick disclaimer: </a:t>
            </a:r>
            <a:r>
              <a:rPr lang="en-GB" sz="2400" b="1" i="1" u="sng" dirty="0">
                <a:effectLst/>
                <a:latin typeface="Trebuchet MS" panose="020B0603020202020204" pitchFamily="34" charset="0"/>
                <a:ea typeface="Calibri" panose="020F0502020204030204" pitchFamily="34" charset="0"/>
                <a:cs typeface="Times New Roman" panose="02020603050405020304" pitchFamily="18" charset="0"/>
              </a:rPr>
              <a:t>It should be noted that some of the decisions highlighted below are subject of pending appeals. The position of the law espoused in these precedents may therefore change.</a:t>
            </a:r>
            <a:endParaRPr lang="en-US" sz="240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dirty="0"/>
          </a:p>
        </p:txBody>
      </p:sp>
      <p:sp>
        <p:nvSpPr>
          <p:cNvPr id="4" name="Footer Placeholder 3">
            <a:extLst>
              <a:ext uri="{FF2B5EF4-FFF2-40B4-BE49-F238E27FC236}">
                <a16:creationId xmlns:a16="http://schemas.microsoft.com/office/drawing/2014/main" id="{14AD103F-B702-454D-8BE9-0BD4F1ADBD82}"/>
              </a:ext>
            </a:extLst>
          </p:cNvPr>
          <p:cNvSpPr>
            <a:spLocks noGrp="1"/>
          </p:cNvSpPr>
          <p:nvPr>
            <p:ph type="ftr" sz="quarter" idx="11"/>
          </p:nvPr>
        </p:nvSpPr>
        <p:spPr/>
        <p:txBody>
          <a:bodyPr/>
          <a:lstStyle/>
          <a:p>
            <a:pPr algn="ctr"/>
            <a:r>
              <a:rPr lang="en-US" dirty="0"/>
              <a:t>10/11/2023</a:t>
            </a:r>
          </a:p>
        </p:txBody>
      </p:sp>
    </p:spTree>
    <p:extLst>
      <p:ext uri="{BB962C8B-B14F-4D97-AF65-F5344CB8AC3E}">
        <p14:creationId xmlns:p14="http://schemas.microsoft.com/office/powerpoint/2010/main" val="1020261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69627-6CDC-4F24-B3FF-A5405CC77BF9}"/>
              </a:ext>
            </a:extLst>
          </p:cNvPr>
          <p:cNvSpPr>
            <a:spLocks noGrp="1"/>
          </p:cNvSpPr>
          <p:nvPr>
            <p:ph type="title"/>
          </p:nvPr>
        </p:nvSpPr>
        <p:spPr/>
        <p:txBody>
          <a:bodyPr>
            <a:normAutofit/>
          </a:bodyPr>
          <a:lstStyle/>
          <a:p>
            <a:pPr algn="ctr"/>
            <a:r>
              <a:rPr lang="en-US" dirty="0">
                <a:solidFill>
                  <a:schemeClr val="bg2">
                    <a:lumMod val="10000"/>
                  </a:schemeClr>
                </a:solidFill>
                <a:latin typeface="Bauhaus 93" panose="04030905020B02020C02" pitchFamily="82" charset="0"/>
                <a:ea typeface="+mn-ea"/>
                <a:cs typeface="+mn-cs"/>
              </a:rPr>
              <a:t>The</a:t>
            </a:r>
            <a:r>
              <a:rPr lang="en-US" dirty="0">
                <a:latin typeface="Bauhaus 93" panose="04030905020B02020C02" pitchFamily="82" charset="0"/>
              </a:rPr>
              <a:t> END</a:t>
            </a:r>
          </a:p>
        </p:txBody>
      </p:sp>
      <p:sp>
        <p:nvSpPr>
          <p:cNvPr id="3" name="Content Placeholder 2">
            <a:extLst>
              <a:ext uri="{FF2B5EF4-FFF2-40B4-BE49-F238E27FC236}">
                <a16:creationId xmlns:a16="http://schemas.microsoft.com/office/drawing/2014/main" id="{1BB178E3-354A-47AD-B24A-FEADAD2F0CF1}"/>
              </a:ext>
            </a:extLst>
          </p:cNvPr>
          <p:cNvSpPr>
            <a:spLocks noGrp="1"/>
          </p:cNvSpPr>
          <p:nvPr>
            <p:ph idx="1"/>
          </p:nvPr>
        </p:nvSpPr>
        <p:spPr/>
        <p:txBody>
          <a:bodyPr>
            <a:normAutofit fontScale="85000" lnSpcReduction="20000"/>
          </a:bodyPr>
          <a:lstStyle/>
          <a:p>
            <a:pPr marL="0" indent="0" algn="ctr">
              <a:buNone/>
            </a:pPr>
            <a:endParaRPr lang="en-US" dirty="0"/>
          </a:p>
          <a:p>
            <a:pPr marL="0" indent="0" algn="ctr">
              <a:buNone/>
            </a:pPr>
            <a:endParaRPr lang="en-US" dirty="0"/>
          </a:p>
          <a:p>
            <a:pPr marL="0" indent="0" algn="ctr">
              <a:buNone/>
            </a:pPr>
            <a:r>
              <a:rPr lang="en-US" sz="5400" dirty="0">
                <a:solidFill>
                  <a:schemeClr val="accent2">
                    <a:lumMod val="50000"/>
                  </a:schemeClr>
                </a:solidFill>
                <a:latin typeface="Arial Black" panose="020B0A04020102020204" pitchFamily="34" charset="0"/>
              </a:rPr>
              <a:t>THANK YOU</a:t>
            </a:r>
          </a:p>
          <a:p>
            <a:pPr marL="0" indent="0" algn="ctr">
              <a:buNone/>
            </a:pPr>
            <a:endParaRPr lang="en-US" sz="5400" dirty="0"/>
          </a:p>
          <a:p>
            <a:pPr marL="0" indent="0" algn="ctr">
              <a:buNone/>
            </a:pPr>
            <a:endParaRPr lang="en-US" sz="5400" dirty="0"/>
          </a:p>
          <a:p>
            <a:pPr marL="274320" marR="0" indent="0" algn="ctr">
              <a:lnSpc>
                <a:spcPct val="107000"/>
              </a:lnSpc>
              <a:spcBef>
                <a:spcPts val="0"/>
              </a:spcBef>
              <a:spcAft>
                <a:spcPts val="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JByamukama &amp; Co. Advocates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0" algn="ctr">
              <a:lnSpc>
                <a:spcPct val="107000"/>
              </a:lnSpc>
              <a:spcBef>
                <a:spcPts val="0"/>
              </a:spcBef>
              <a:spcAft>
                <a:spcPts val="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Plot 102, Kanjokya Street, Kamwokya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0" algn="ctr">
              <a:lnSpc>
                <a:spcPct val="107000"/>
              </a:lnSpc>
              <a:spcBef>
                <a:spcPts val="0"/>
              </a:spcBef>
              <a:spcAft>
                <a:spcPts val="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P.O Box 1430, Kampala, Uganda,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0" algn="ctr">
              <a:lnSpc>
                <a:spcPct val="107000"/>
              </a:lnSpc>
              <a:spcBef>
                <a:spcPts val="0"/>
              </a:spcBef>
              <a:spcAft>
                <a:spcPts val="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Landline: +256702153035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0" algn="ctr">
              <a:lnSpc>
                <a:spcPct val="107000"/>
              </a:lnSpc>
              <a:spcBef>
                <a:spcPts val="0"/>
              </a:spcBef>
              <a:spcAft>
                <a:spcPts val="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Email: </a:t>
            </a:r>
            <a:r>
              <a:rPr lang="en-US" sz="1800" b="1" u="sng" dirty="0">
                <a:solidFill>
                  <a:srgbClr val="0563C1"/>
                </a:solidFill>
                <a:effectLst/>
                <a:latin typeface="Trebuchet MS" panose="020B0603020202020204" pitchFamily="34" charset="0"/>
                <a:ea typeface="Calibri" panose="020F0502020204030204" pitchFamily="34" charset="0"/>
                <a:cs typeface="Times New Roman" panose="02020603050405020304" pitchFamily="18" charset="0"/>
                <a:hlinkClick r:id="rId2"/>
              </a:rPr>
              <a:t>admin@jbyam.com</a:t>
            </a: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0" algn="ctr">
              <a:lnSpc>
                <a:spcPct val="107000"/>
              </a:lnSpc>
              <a:spcBef>
                <a:spcPts val="0"/>
              </a:spcBef>
              <a:spcAft>
                <a:spcPts val="800"/>
              </a:spcAft>
              <a:buNone/>
            </a:pPr>
            <a:r>
              <a:rPr lang="en-US" sz="1800" b="1" dirty="0">
                <a:effectLst/>
                <a:latin typeface="Trebuchet MS" panose="020B0603020202020204" pitchFamily="34" charset="0"/>
                <a:ea typeface="Calibri" panose="020F0502020204030204" pitchFamily="34" charset="0"/>
                <a:cs typeface="Times New Roman" panose="02020603050405020304" pitchFamily="18" charset="0"/>
              </a:rPr>
              <a:t>Website: </a:t>
            </a:r>
            <a:r>
              <a:rPr lang="en-US" sz="1800" b="1" u="sng" dirty="0">
                <a:solidFill>
                  <a:srgbClr val="0563C1"/>
                </a:solidFill>
                <a:effectLst/>
                <a:latin typeface="Trebuchet MS" panose="020B0603020202020204" pitchFamily="34" charset="0"/>
                <a:ea typeface="Calibri" panose="020F0502020204030204" pitchFamily="34" charset="0"/>
                <a:cs typeface="Times New Roman" panose="02020603050405020304" pitchFamily="18" charset="0"/>
                <a:hlinkClick r:id="rId3"/>
              </a:rPr>
              <a:t>www.jbyam.com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5400" dirty="0"/>
          </a:p>
        </p:txBody>
      </p:sp>
      <p:pic>
        <p:nvPicPr>
          <p:cNvPr id="6" name="Picture 5">
            <a:extLst>
              <a:ext uri="{FF2B5EF4-FFF2-40B4-BE49-F238E27FC236}">
                <a16:creationId xmlns:a16="http://schemas.microsoft.com/office/drawing/2014/main" id="{C08B4E30-6A5F-4956-AA38-5FB4D35FA5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34056" y="3997717"/>
            <a:ext cx="2523888" cy="574283"/>
          </a:xfrm>
          <a:prstGeom prst="rect">
            <a:avLst/>
          </a:prstGeom>
        </p:spPr>
      </p:pic>
    </p:spTree>
    <p:extLst>
      <p:ext uri="{BB962C8B-B14F-4D97-AF65-F5344CB8AC3E}">
        <p14:creationId xmlns:p14="http://schemas.microsoft.com/office/powerpoint/2010/main" val="280102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48EB-696E-4286-82E3-11A059E6436D}"/>
              </a:ext>
            </a:extLst>
          </p:cNvPr>
          <p:cNvSpPr>
            <a:spLocks noGrp="1"/>
          </p:cNvSpPr>
          <p:nvPr>
            <p:ph type="title"/>
          </p:nvPr>
        </p:nvSpPr>
        <p:spPr/>
        <p:txBody>
          <a:bodyPr>
            <a:normAutofit/>
          </a:bodyPr>
          <a:lstStyle/>
          <a:p>
            <a:pPr algn="ctr"/>
            <a:r>
              <a:rPr lang="en-GB" b="1" u="sng" dirty="0">
                <a:effectLst/>
                <a:latin typeface="Trebuchet MS" panose="020B0603020202020204" pitchFamily="34" charset="0"/>
                <a:ea typeface="Calibri" panose="020F0502020204030204" pitchFamily="34" charset="0"/>
                <a:cs typeface="Times New Roman" panose="02020603050405020304" pitchFamily="18" charset="0"/>
              </a:rPr>
              <a:t>High Court Decisions</a:t>
            </a:r>
            <a:endParaRPr lang="en-US" dirty="0"/>
          </a:p>
        </p:txBody>
      </p:sp>
      <p:sp>
        <p:nvSpPr>
          <p:cNvPr id="3" name="Content Placeholder 2">
            <a:extLst>
              <a:ext uri="{FF2B5EF4-FFF2-40B4-BE49-F238E27FC236}">
                <a16:creationId xmlns:a16="http://schemas.microsoft.com/office/drawing/2014/main" id="{D610A52E-9833-4960-8F62-323AE39F7FA3}"/>
              </a:ext>
            </a:extLst>
          </p:cNvPr>
          <p:cNvSpPr>
            <a:spLocks noGrp="1"/>
          </p:cNvSpPr>
          <p:nvPr>
            <p:ph idx="1"/>
          </p:nvPr>
        </p:nvSpPr>
        <p:spPr>
          <a:xfrm>
            <a:off x="876300" y="2093976"/>
            <a:ext cx="10251948" cy="4078224"/>
          </a:xfrm>
        </p:spPr>
        <p:txBody>
          <a:bodyPr/>
          <a:lstStyle/>
          <a:p>
            <a:pPr marL="0" indent="0">
              <a:buNone/>
            </a:pPr>
            <a:r>
              <a:rPr lang="en-GB" sz="3200" dirty="0">
                <a:effectLst/>
                <a:latin typeface="Trebuchet MS" panose="020B0603020202020204" pitchFamily="34" charset="0"/>
                <a:ea typeface="Calibri" panose="020F0502020204030204" pitchFamily="34" charset="0"/>
                <a:cs typeface="Times New Roman" panose="02020603050405020304" pitchFamily="18" charset="0"/>
              </a:rPr>
              <a:t>There is no doubt that globally, cryptocurrencies are not going away. However, several regulators remain sceptical of their usage. In </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Silver </a:t>
            </a:r>
            <a:r>
              <a:rPr lang="en-GB" sz="3200" b="1" u="sng" dirty="0" err="1">
                <a:effectLst/>
                <a:latin typeface="Trebuchet MS" panose="020B0603020202020204" pitchFamily="34" charset="0"/>
                <a:ea typeface="Calibri" panose="020F0502020204030204" pitchFamily="34" charset="0"/>
                <a:cs typeface="Times New Roman" panose="02020603050405020304" pitchFamily="18" charset="0"/>
              </a:rPr>
              <a:t>Kayondo</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 vs Bank of Uganda MC 109 of 2022,</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the high court held that the central bank’s directives stopping recognition of cryptocurrencies are not illegal or irrational. The decision affirms the hostile attitude of central banks towards cryptocurrencies.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64942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3145C4-DE2E-4B04-95AB-C8B15C4B064F}"/>
              </a:ext>
            </a:extLst>
          </p:cNvPr>
          <p:cNvSpPr>
            <a:spLocks noGrp="1"/>
          </p:cNvSpPr>
          <p:nvPr>
            <p:ph idx="1"/>
          </p:nvPr>
        </p:nvSpPr>
        <p:spPr>
          <a:xfrm>
            <a:off x="1069848" y="1295400"/>
            <a:ext cx="10245852" cy="4876800"/>
          </a:xfrm>
        </p:spPr>
        <p:txBody>
          <a:bodyPr>
            <a:normAutofit/>
          </a:bodyPr>
          <a:lstStyle/>
          <a:p>
            <a:r>
              <a:rPr lang="en-GB" sz="2400" dirty="0">
                <a:effectLst/>
                <a:latin typeface="Trebuchet MS" panose="020B0603020202020204" pitchFamily="34" charset="0"/>
                <a:ea typeface="Calibri" panose="020F0502020204030204" pitchFamily="34" charset="0"/>
                <a:cs typeface="Times New Roman" panose="02020603050405020304" pitchFamily="18" charset="0"/>
              </a:rPr>
              <a:t>With the prevalence of digital fraud in the banking sector, particularly with the advent of mobile banking, the High Court decision in </a:t>
            </a:r>
            <a:r>
              <a:rPr lang="en-GB" sz="2400" b="1" u="sng" dirty="0">
                <a:effectLst/>
                <a:latin typeface="Trebuchet MS" panose="020B0603020202020204" pitchFamily="34" charset="0"/>
                <a:ea typeface="Calibri" panose="020F0502020204030204" pitchFamily="34" charset="0"/>
                <a:cs typeface="Times New Roman" panose="02020603050405020304" pitchFamily="18" charset="0"/>
              </a:rPr>
              <a:t>Aida Atiku vs Centenary Bank, Civil Suit No 754 of 2020</a:t>
            </a:r>
            <a:r>
              <a:rPr lang="en-GB" sz="2400" dirty="0">
                <a:effectLst/>
                <a:latin typeface="Trebuchet MS" panose="020B0603020202020204" pitchFamily="34" charset="0"/>
                <a:ea typeface="Calibri" panose="020F0502020204030204" pitchFamily="34" charset="0"/>
                <a:cs typeface="Times New Roman" panose="02020603050405020304" pitchFamily="18" charset="0"/>
              </a:rPr>
              <a:t> gives some comfort to banks. The High Court (Mubiru J) held that bank customers have the duty and responsibility to keep banking information, user IDs, passwords and PINs confidential and in default, any fraud resulting from such omissions or negligence cannot be visited on the bank.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Trebuchet MS" panose="020B0603020202020204" pitchFamily="34" charset="0"/>
                <a:ea typeface="Calibri" panose="020F0502020204030204" pitchFamily="34" charset="0"/>
                <a:cs typeface="Times New Roman" panose="02020603050405020304" pitchFamily="18" charset="0"/>
              </a:rPr>
              <a:t>In this case, the High Court ruled that the plaintiff, a bank customer, was either negligent or had willingly given away her confidential access codes hence she could not seek to recover from the bank the losses resulting from fraudulent withdraws on her account.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434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BFC7-E9FB-47A4-A2CE-47A28631AED7}"/>
              </a:ext>
            </a:extLst>
          </p:cNvPr>
          <p:cNvSpPr>
            <a:spLocks noGrp="1"/>
          </p:cNvSpPr>
          <p:nvPr>
            <p:ph type="title"/>
          </p:nvPr>
        </p:nvSpPr>
        <p:spPr/>
        <p:txBody>
          <a:bodyPr/>
          <a:lstStyle/>
          <a:p>
            <a:pPr algn="ctr"/>
            <a:r>
              <a:rPr lang="en-US" dirty="0"/>
              <a:t>Emerging PRECEDENTS</a:t>
            </a:r>
          </a:p>
        </p:txBody>
      </p:sp>
      <p:sp>
        <p:nvSpPr>
          <p:cNvPr id="3" name="Content Placeholder 2">
            <a:extLst>
              <a:ext uri="{FF2B5EF4-FFF2-40B4-BE49-F238E27FC236}">
                <a16:creationId xmlns:a16="http://schemas.microsoft.com/office/drawing/2014/main" id="{2ABA4D10-8F50-4DC8-996C-6564DEBED15B}"/>
              </a:ext>
            </a:extLst>
          </p:cNvPr>
          <p:cNvSpPr>
            <a:spLocks noGrp="1"/>
          </p:cNvSpPr>
          <p:nvPr>
            <p:ph idx="1"/>
          </p:nvPr>
        </p:nvSpPr>
        <p:spPr/>
        <p:txBody>
          <a:bodyPr/>
          <a:lstStyle/>
          <a:p>
            <a:pPr marL="0" indent="0">
              <a:buNone/>
            </a:pPr>
            <a:r>
              <a:rPr lang="en-GB" sz="2800" dirty="0">
                <a:effectLst/>
                <a:latin typeface="Trebuchet MS" panose="020B0603020202020204" pitchFamily="34" charset="0"/>
                <a:ea typeface="Calibri" panose="020F0502020204030204" pitchFamily="34" charset="0"/>
                <a:cs typeface="Times New Roman" panose="02020603050405020304" pitchFamily="18" charset="0"/>
              </a:rPr>
              <a:t>In a development that professionals advising bankers should note carefully, numerous precedents have emerged in the past few years of bank valuers being held liable to indemnify banks for negligent valuation reports. Valuers have been held to be liable in negligence and breach of contract for careless or misleading valuation reports in respect of collateral securities.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See KCB Bank Uganda Ltd vs Eddie </a:t>
            </a:r>
            <a:r>
              <a:rPr lang="en-GB" sz="2800" b="1" u="sng" dirty="0" err="1">
                <a:effectLst/>
                <a:latin typeface="Trebuchet MS" panose="020B0603020202020204" pitchFamily="34" charset="0"/>
                <a:ea typeface="Calibri" panose="020F0502020204030204" pitchFamily="34" charset="0"/>
                <a:cs typeface="Times New Roman" panose="02020603050405020304" pitchFamily="18" charset="0"/>
              </a:rPr>
              <a:t>Nsamba</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 &amp; Others, Civil Suit No.640 of 2013 decided in 2021</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for instance.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61442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30D9-EA49-45E2-A6B0-CBD6EB1CA5DF}"/>
              </a:ext>
            </a:extLst>
          </p:cNvPr>
          <p:cNvSpPr>
            <a:spLocks noGrp="1"/>
          </p:cNvSpPr>
          <p:nvPr>
            <p:ph type="title"/>
          </p:nvPr>
        </p:nvSpPr>
        <p:spPr>
          <a:xfrm>
            <a:off x="1063752" y="484632"/>
            <a:ext cx="10064496" cy="1210818"/>
          </a:xfrm>
        </p:spPr>
        <p:txBody>
          <a:bodyPr/>
          <a:lstStyle/>
          <a:p>
            <a:pPr algn="ctr"/>
            <a:r>
              <a:rPr lang="en-US" dirty="0"/>
              <a:t>Subject of Fraud</a:t>
            </a:r>
          </a:p>
        </p:txBody>
      </p:sp>
      <p:sp>
        <p:nvSpPr>
          <p:cNvPr id="3" name="Content Placeholder 2">
            <a:extLst>
              <a:ext uri="{FF2B5EF4-FFF2-40B4-BE49-F238E27FC236}">
                <a16:creationId xmlns:a16="http://schemas.microsoft.com/office/drawing/2014/main" id="{CA991402-DA71-4FC1-A7EB-86300B05C5B1}"/>
              </a:ext>
            </a:extLst>
          </p:cNvPr>
          <p:cNvSpPr>
            <a:spLocks noGrp="1"/>
          </p:cNvSpPr>
          <p:nvPr>
            <p:ph idx="1"/>
          </p:nvPr>
        </p:nvSpPr>
        <p:spPr>
          <a:xfrm>
            <a:off x="1063752" y="1695450"/>
            <a:ext cx="10064496" cy="4476750"/>
          </a:xfrm>
        </p:spPr>
        <p:txBody>
          <a:bodyPr>
            <a:normAutofit lnSpcReduction="10000"/>
          </a:bodyPr>
          <a:lstStyle/>
          <a:p>
            <a:pPr marL="0" indent="0">
              <a:buNone/>
            </a:pPr>
            <a:r>
              <a:rPr lang="en-GB" sz="2600" dirty="0">
                <a:effectLst/>
                <a:latin typeface="Trebuchet MS" panose="020B0603020202020204" pitchFamily="34" charset="0"/>
                <a:ea typeface="Calibri" panose="020F0502020204030204" pitchFamily="34" charset="0"/>
                <a:cs typeface="Times New Roman" panose="02020603050405020304" pitchFamily="18" charset="0"/>
              </a:rPr>
              <a:t>Still with the subject of fraud, the High Court in </a:t>
            </a:r>
            <a:r>
              <a:rPr lang="en-GB" sz="2600" b="1" u="sng" dirty="0">
                <a:effectLst/>
                <a:latin typeface="Trebuchet MS" panose="020B0603020202020204" pitchFamily="34" charset="0"/>
                <a:ea typeface="Calibri" panose="020F0502020204030204" pitchFamily="34" charset="0"/>
                <a:cs typeface="Times New Roman" panose="02020603050405020304" pitchFamily="18" charset="0"/>
              </a:rPr>
              <a:t>Christine Hope </a:t>
            </a:r>
            <a:r>
              <a:rPr lang="en-GB" sz="2600" b="1" u="sng" dirty="0" err="1">
                <a:effectLst/>
                <a:latin typeface="Trebuchet MS" panose="020B0603020202020204" pitchFamily="34" charset="0"/>
                <a:ea typeface="Calibri" panose="020F0502020204030204" pitchFamily="34" charset="0"/>
                <a:cs typeface="Times New Roman" panose="02020603050405020304" pitchFamily="18" charset="0"/>
              </a:rPr>
              <a:t>Kanyima</a:t>
            </a:r>
            <a:r>
              <a:rPr lang="en-GB" sz="2600" b="1" u="sng" dirty="0">
                <a:effectLst/>
                <a:latin typeface="Trebuchet MS" panose="020B0603020202020204" pitchFamily="34" charset="0"/>
                <a:ea typeface="Calibri" panose="020F0502020204030204" pitchFamily="34" charset="0"/>
                <a:cs typeface="Times New Roman" panose="02020603050405020304" pitchFamily="18" charset="0"/>
              </a:rPr>
              <a:t> vs Mercantile Credit Bank Limited &amp; Christ </a:t>
            </a:r>
            <a:r>
              <a:rPr lang="en-GB" sz="2600" b="1" u="sng" dirty="0" err="1">
                <a:effectLst/>
                <a:latin typeface="Trebuchet MS" panose="020B0603020202020204" pitchFamily="34" charset="0"/>
                <a:ea typeface="Calibri" panose="020F0502020204030204" pitchFamily="34" charset="0"/>
                <a:cs typeface="Times New Roman" panose="02020603050405020304" pitchFamily="18" charset="0"/>
              </a:rPr>
              <a:t>Kanyima</a:t>
            </a:r>
            <a:r>
              <a:rPr lang="en-GB" sz="2600" b="1" u="sng" dirty="0">
                <a:effectLst/>
                <a:latin typeface="Trebuchet MS" panose="020B0603020202020204" pitchFamily="34" charset="0"/>
                <a:ea typeface="Calibri" panose="020F0502020204030204" pitchFamily="34" charset="0"/>
                <a:cs typeface="Times New Roman" panose="02020603050405020304" pitchFamily="18" charset="0"/>
              </a:rPr>
              <a:t>, MC 0085 of 2021</a:t>
            </a:r>
            <a:r>
              <a:rPr lang="en-GB" sz="2600" dirty="0">
                <a:effectLst/>
                <a:latin typeface="Trebuchet MS" panose="020B0603020202020204" pitchFamily="34" charset="0"/>
                <a:ea typeface="Calibri" panose="020F0502020204030204" pitchFamily="34" charset="0"/>
                <a:cs typeface="Times New Roman" panose="02020603050405020304" pitchFamily="18" charset="0"/>
              </a:rPr>
              <a:t> has ruled that the test for whether a property constitutes matrimonial property is fact specific and based on factors such as whether both spouses regularly use the home for residential purposes. The test under </a:t>
            </a:r>
            <a:r>
              <a:rPr lang="en-GB" sz="2600" b="1" dirty="0">
                <a:effectLst/>
                <a:latin typeface="Trebuchet MS" panose="020B0603020202020204" pitchFamily="34" charset="0"/>
                <a:ea typeface="Calibri" panose="020F0502020204030204" pitchFamily="34" charset="0"/>
                <a:cs typeface="Times New Roman" panose="02020603050405020304" pitchFamily="18" charset="0"/>
              </a:rPr>
              <a:t>Section 38A of the Land Act </a:t>
            </a:r>
            <a:r>
              <a:rPr lang="en-GB" sz="2600" dirty="0">
                <a:effectLst/>
                <a:latin typeface="Trebuchet MS" panose="020B0603020202020204" pitchFamily="34" charset="0"/>
                <a:ea typeface="Calibri" panose="020F0502020204030204" pitchFamily="34" charset="0"/>
                <a:cs typeface="Times New Roman" panose="02020603050405020304" pitchFamily="18" charset="0"/>
              </a:rPr>
              <a:t>for family land is equally objective. </a:t>
            </a:r>
          </a:p>
          <a:p>
            <a:pPr marL="0" indent="0">
              <a:buNone/>
            </a:pPr>
            <a:r>
              <a:rPr lang="en-GB" sz="2600" dirty="0">
                <a:effectLst/>
                <a:latin typeface="Trebuchet MS" panose="020B0603020202020204" pitchFamily="34" charset="0"/>
                <a:ea typeface="Calibri" panose="020F0502020204030204" pitchFamily="34" charset="0"/>
                <a:cs typeface="Times New Roman" panose="02020603050405020304" pitchFamily="18" charset="0"/>
              </a:rPr>
              <a:t>The mere fact that a mortgagee had procured impersonation of his actual spouse and presented a fraudulent spousal consent to the bank was held not to be sufficient grounds for invalidating the mortgage as the property in issue could not qualify as either family land or matrimonial property.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65809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998572-E172-4B3E-A3D2-A26495D39D4C}"/>
              </a:ext>
            </a:extLst>
          </p:cNvPr>
          <p:cNvSpPr>
            <a:spLocks noGrp="1"/>
          </p:cNvSpPr>
          <p:nvPr>
            <p:ph idx="1"/>
          </p:nvPr>
        </p:nvSpPr>
        <p:spPr>
          <a:xfrm>
            <a:off x="1046922" y="954157"/>
            <a:ext cx="10734261" cy="5314121"/>
          </a:xfrm>
        </p:spPr>
        <p:txBody>
          <a:bodyPr>
            <a:noAutofit/>
          </a:bodyPr>
          <a:lstStyle/>
          <a:p>
            <a:pPr marL="0" indent="0" algn="ctr">
              <a:buNone/>
            </a:pP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Sale by Private Treaty</a:t>
            </a:r>
          </a:p>
          <a:p>
            <a:pPr marL="0" indent="0">
              <a:buNone/>
            </a:pPr>
            <a:r>
              <a:rPr lang="en-GB" sz="3200" dirty="0">
                <a:effectLst/>
                <a:latin typeface="Trebuchet MS" panose="020B0603020202020204" pitchFamily="34" charset="0"/>
                <a:ea typeface="Calibri" panose="020F0502020204030204" pitchFamily="34" charset="0"/>
                <a:cs typeface="Times New Roman" panose="02020603050405020304" pitchFamily="18" charset="0"/>
              </a:rPr>
              <a:t>In a set back to lenders having recourse to sale of mortgaged property by way of private treaty, the High Court ruled in </a:t>
            </a:r>
            <a:r>
              <a:rPr lang="en-GB" sz="3200" b="1" u="sng" dirty="0" err="1">
                <a:effectLst/>
                <a:latin typeface="Trebuchet MS" panose="020B0603020202020204" pitchFamily="34" charset="0"/>
                <a:ea typeface="Calibri" panose="020F0502020204030204" pitchFamily="34" charset="0"/>
                <a:cs typeface="Times New Roman" panose="02020603050405020304" pitchFamily="18" charset="0"/>
              </a:rPr>
              <a:t>Letshego</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 Uganda Limited vs Felix Kulayigye</a:t>
            </a: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 Originating Summons No.5 of 2020</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that </a:t>
            </a: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Section 28(1)d of the Mortgage Act 2009</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and </a:t>
            </a:r>
            <a:r>
              <a:rPr lang="en-GB" sz="3200" b="1" dirty="0">
                <a:effectLst/>
                <a:latin typeface="Trebuchet MS" panose="020B0603020202020204" pitchFamily="34" charset="0"/>
                <a:ea typeface="Calibri" panose="020F0502020204030204" pitchFamily="34" charset="0"/>
                <a:cs typeface="Times New Roman" panose="02020603050405020304" pitchFamily="18" charset="0"/>
              </a:rPr>
              <a:t>Regulation 10 of the Mortgage Regulations 2012</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require that a mortgagor must specifically consent by a notice to sale by private treaty and such consent cannot be retrospectively issued through recourse to the terms of the mortgage deed.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533437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A9C1CD-8701-4846-96F2-B7EAE5AFE7C9}"/>
              </a:ext>
            </a:extLst>
          </p:cNvPr>
          <p:cNvSpPr>
            <a:spLocks noGrp="1"/>
          </p:cNvSpPr>
          <p:nvPr>
            <p:ph idx="1"/>
          </p:nvPr>
        </p:nvSpPr>
        <p:spPr>
          <a:xfrm>
            <a:off x="1088136" y="902208"/>
            <a:ext cx="10208514" cy="4793742"/>
          </a:xfrm>
        </p:spPr>
        <p:txBody>
          <a:bodyPr>
            <a:normAutofit/>
          </a:bodyPr>
          <a:lstStyle/>
          <a:p>
            <a:r>
              <a:rPr lang="en-GB" sz="2800" dirty="0">
                <a:effectLst/>
                <a:latin typeface="Trebuchet MS" panose="020B0603020202020204" pitchFamily="34" charset="0"/>
                <a:ea typeface="Calibri" panose="020F0502020204030204" pitchFamily="34" charset="0"/>
                <a:cs typeface="Times New Roman" panose="02020603050405020304" pitchFamily="18" charset="0"/>
              </a:rPr>
              <a:t>The transfer of assets in form of leased properties of one closed bank by Bank of Uganda as regulator to other banks continues to generate litigation. The interplay between the provisions of the </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Financial Institutions Act 2005 </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on powers of the liquidator of banks (</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Sections 94 and 95</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on one hand and the express provisions of the </a:t>
            </a:r>
            <a:r>
              <a:rPr lang="en-GB" sz="2800" b="1" dirty="0">
                <a:effectLst/>
                <a:latin typeface="Trebuchet MS" panose="020B0603020202020204" pitchFamily="34" charset="0"/>
                <a:ea typeface="Calibri" panose="020F0502020204030204" pitchFamily="34" charset="0"/>
                <a:cs typeface="Times New Roman" panose="02020603050405020304" pitchFamily="18" charset="0"/>
              </a:rPr>
              <a:t>Registration of Titles Act Cap. 230</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a:t>
            </a:r>
            <a:r>
              <a:rPr lang="en-GB" sz="2800" b="1" u="sng" dirty="0">
                <a:effectLst/>
                <a:latin typeface="Trebuchet MS" panose="020B0603020202020204" pitchFamily="34" charset="0"/>
                <a:ea typeface="Calibri" panose="020F0502020204030204" pitchFamily="34" charset="0"/>
                <a:cs typeface="Times New Roman" panose="02020603050405020304" pitchFamily="18" charset="0"/>
              </a:rPr>
              <a:t>In Meera Investment Limited vs DFCU Bank Ltd &amp; Anor, CS 948 of 2017</a:t>
            </a:r>
            <a:r>
              <a:rPr lang="en-GB" sz="2800" dirty="0">
                <a:effectLst/>
                <a:latin typeface="Trebuchet MS" panose="020B0603020202020204" pitchFamily="34" charset="0"/>
                <a:ea typeface="Calibri" panose="020F0502020204030204" pitchFamily="34" charset="0"/>
                <a:cs typeface="Times New Roman" panose="02020603050405020304" pitchFamily="18" charset="0"/>
              </a:rPr>
              <a:t>, the high court ruled that the concept of statutory transfer of leased properties was not envisaged within the FIA 2005. As a consequence, the transfer of leased properties to the Defendant Bank without consent of the lessor (the Plaintiff) was held to be illegal.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49466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1D94-FDE8-473E-8E7E-311086A3AA96}"/>
              </a:ext>
            </a:extLst>
          </p:cNvPr>
          <p:cNvSpPr>
            <a:spLocks noGrp="1"/>
          </p:cNvSpPr>
          <p:nvPr>
            <p:ph type="title"/>
          </p:nvPr>
        </p:nvSpPr>
        <p:spPr>
          <a:xfrm>
            <a:off x="1069848" y="484632"/>
            <a:ext cx="10058400" cy="1191768"/>
          </a:xfrm>
        </p:spPr>
        <p:txBody>
          <a:bodyPr>
            <a:normAutofit/>
          </a:bodyPr>
          <a:lstStyle/>
          <a:p>
            <a:pPr algn="ctr"/>
            <a:r>
              <a:rPr lang="en-GB" sz="4400" b="1" dirty="0">
                <a:solidFill>
                  <a:srgbClr val="C00000"/>
                </a:solidFill>
                <a:effectLst/>
                <a:latin typeface="Trebuchet MS" panose="020B0603020202020204" pitchFamily="34" charset="0"/>
                <a:ea typeface="Calibri" panose="020F0502020204030204" pitchFamily="34" charset="0"/>
                <a:cs typeface="Times New Roman" panose="02020603050405020304" pitchFamily="18" charset="0"/>
              </a:rPr>
              <a:t>Court of Appeal Decisions</a:t>
            </a:r>
            <a:endParaRPr lang="en-US" sz="4400" dirty="0">
              <a:solidFill>
                <a:srgbClr val="C00000"/>
              </a:solidFill>
            </a:endParaRPr>
          </a:p>
        </p:txBody>
      </p:sp>
      <p:sp>
        <p:nvSpPr>
          <p:cNvPr id="3" name="Content Placeholder 2">
            <a:extLst>
              <a:ext uri="{FF2B5EF4-FFF2-40B4-BE49-F238E27FC236}">
                <a16:creationId xmlns:a16="http://schemas.microsoft.com/office/drawing/2014/main" id="{90DF9EBB-56D7-4802-BD8C-6F9D0ACECFEF}"/>
              </a:ext>
            </a:extLst>
          </p:cNvPr>
          <p:cNvSpPr>
            <a:spLocks noGrp="1"/>
          </p:cNvSpPr>
          <p:nvPr>
            <p:ph idx="1"/>
          </p:nvPr>
        </p:nvSpPr>
        <p:spPr>
          <a:xfrm>
            <a:off x="1066800" y="1909374"/>
            <a:ext cx="10058400" cy="4050792"/>
          </a:xfrm>
        </p:spPr>
        <p:txBody>
          <a:bodyPr/>
          <a:lstStyle/>
          <a:p>
            <a:r>
              <a:rPr lang="en-GB" sz="3200" dirty="0">
                <a:effectLst/>
                <a:latin typeface="Trebuchet MS" panose="020B0603020202020204" pitchFamily="34" charset="0"/>
                <a:ea typeface="Calibri" panose="020F0502020204030204" pitchFamily="34" charset="0"/>
                <a:cs typeface="Times New Roman" panose="02020603050405020304" pitchFamily="18" charset="0"/>
              </a:rPr>
              <a:t>Perhaps the most important decision that bankers and borrowers alike must pay close attention to is </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Civil Appeal No.56 of 2015 Barclays Bank of Uganda Ltd vs Golf View Inn (U) Limited decided on the 4</a:t>
            </a:r>
            <a:r>
              <a:rPr lang="en-GB" sz="3200" b="1" u="sng" baseline="30000" dirty="0">
                <a:effectLst/>
                <a:latin typeface="Trebuchet MS" panose="020B0603020202020204" pitchFamily="34" charset="0"/>
                <a:ea typeface="Calibri" panose="020F0502020204030204" pitchFamily="34" charset="0"/>
                <a:cs typeface="Times New Roman" panose="02020603050405020304" pitchFamily="18" charset="0"/>
              </a:rPr>
              <a:t>th</a:t>
            </a:r>
            <a:r>
              <a:rPr lang="en-GB" sz="3200" b="1" u="sng" dirty="0">
                <a:effectLst/>
                <a:latin typeface="Trebuchet MS" panose="020B0603020202020204" pitchFamily="34" charset="0"/>
                <a:ea typeface="Calibri" panose="020F0502020204030204" pitchFamily="34" charset="0"/>
                <a:cs typeface="Times New Roman" panose="02020603050405020304" pitchFamily="18" charset="0"/>
              </a:rPr>
              <a:t> of August 2023</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 The record indicates that the matter is proceeding to the Supreme Court. However, the legal positions promulgated in this decision are quite significant for banks, the borrowers and counsel.</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36561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116</TotalTime>
  <Words>2073</Words>
  <Application>Microsoft Office PowerPoint</Application>
  <PresentationFormat>Widescreen</PresentationFormat>
  <Paragraphs>66</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Algerian</vt:lpstr>
      <vt:lpstr>Arial Black</vt:lpstr>
      <vt:lpstr>Bauhaus 93</vt:lpstr>
      <vt:lpstr>Berlin Sans FB Demi</vt:lpstr>
      <vt:lpstr>Calibri</vt:lpstr>
      <vt:lpstr>Rockwell</vt:lpstr>
      <vt:lpstr>Rockwell Condensed</vt:lpstr>
      <vt:lpstr>Trebuchet MS</vt:lpstr>
      <vt:lpstr>Wingdings</vt:lpstr>
      <vt:lpstr>Wood Type</vt:lpstr>
      <vt:lpstr>Recent Judicial Decisions Affecting Uganda’s Banking Sector</vt:lpstr>
      <vt:lpstr>BAckGROUND</vt:lpstr>
      <vt:lpstr>High Court Decisions</vt:lpstr>
      <vt:lpstr>PowerPoint Presentation</vt:lpstr>
      <vt:lpstr>Emerging PRECEDENTS</vt:lpstr>
      <vt:lpstr>Subject of Fraud</vt:lpstr>
      <vt:lpstr>PowerPoint Presentation</vt:lpstr>
      <vt:lpstr>PowerPoint Presentation</vt:lpstr>
      <vt:lpstr>Court of Appeal Decisions</vt:lpstr>
      <vt:lpstr>PowerPoint Presentation</vt:lpstr>
      <vt:lpstr>PowerPoint Presentation</vt:lpstr>
      <vt:lpstr>Constitutional Court</vt:lpstr>
      <vt:lpstr>PowerPoint Presentation</vt:lpstr>
      <vt:lpstr>PowerPoint Presentation</vt:lpstr>
      <vt:lpstr>Constitutional CHALLENGES</vt:lpstr>
      <vt:lpstr>The Supreme Court saves syndicated lending involving foreign banks</vt:lpstr>
      <vt:lpstr>PowerPoint Presentation</vt:lpstr>
      <vt:lpstr>CONCLUSION</vt:lpstr>
      <vt:lpstr>Acknowledgement</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JByamukama &amp; Co Advocates</dc:creator>
  <cp:lastModifiedBy>Blaise Rugamba</cp:lastModifiedBy>
  <cp:revision>13</cp:revision>
  <dcterms:created xsi:type="dcterms:W3CDTF">2023-11-10T07:42:01Z</dcterms:created>
  <dcterms:modified xsi:type="dcterms:W3CDTF">2023-11-11T07:51:41Z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